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65" r:id="rId2"/>
    <p:sldId id="459" r:id="rId3"/>
    <p:sldId id="464" r:id="rId4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10" autoAdjust="0"/>
    <p:restoredTop sz="95865" autoAdjust="0"/>
  </p:normalViewPr>
  <p:slideViewPr>
    <p:cSldViewPr snapToGrid="0">
      <p:cViewPr varScale="1">
        <p:scale>
          <a:sx n="111" d="100"/>
          <a:sy n="111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FXSHAPE">
            <a:extLst>
              <a:ext uri="{FF2B5EF4-FFF2-40B4-BE49-F238E27FC236}">
                <a16:creationId xmlns:a16="http://schemas.microsoft.com/office/drawing/2014/main" id="{C250E12F-9A5E-4763-921E-3BFDD7C7B5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IFXSHAPE">
            <a:extLst>
              <a:ext uri="{FF2B5EF4-FFF2-40B4-BE49-F238E27FC236}">
                <a16:creationId xmlns:a16="http://schemas.microsoft.com/office/drawing/2014/main" id="{DC08020A-AEEB-40C9-9C4C-3EF0A69E26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2021-03-15</a:t>
            </a:r>
          </a:p>
          <a:p>
            <a:endParaRPr lang="zh-CN" altLang="en-US"/>
          </a:p>
        </p:txBody>
      </p:sp>
      <p:sp>
        <p:nvSpPr>
          <p:cNvPr id="4" name="IFXSHAPE">
            <a:extLst>
              <a:ext uri="{FF2B5EF4-FFF2-40B4-BE49-F238E27FC236}">
                <a16:creationId xmlns:a16="http://schemas.microsoft.com/office/drawing/2014/main" id="{D9B37B3C-2D83-4BC2-B1D4-EB196880ED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zh-CN"/>
              <a:t>Copyright © Infineon Technologies AG 2021. All rights reserved.</a:t>
            </a:r>
          </a:p>
          <a:p>
            <a:r>
              <a:rPr lang="en-US" altLang="zh-CN" b="1">
                <a:solidFill>
                  <a:srgbClr val="E30034"/>
                </a:solidFill>
              </a:rPr>
              <a:t>confidential</a:t>
            </a:r>
            <a:endParaRPr lang="zh-CN" altLang="en-US" b="1">
              <a:solidFill>
                <a:srgbClr val="E30034"/>
              </a:solidFill>
            </a:endParaRPr>
          </a:p>
        </p:txBody>
      </p:sp>
      <p:sp>
        <p:nvSpPr>
          <p:cNvPr id="5" name="IFXSHAPE">
            <a:extLst>
              <a:ext uri="{FF2B5EF4-FFF2-40B4-BE49-F238E27FC236}">
                <a16:creationId xmlns:a16="http://schemas.microsoft.com/office/drawing/2014/main" id="{1FB62ADB-D1D0-414E-8F6D-203D42ABD5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5D6C6-DF74-4BD9-980C-F8C10A2E584B}" type="slidenum">
              <a:rPr lang="zh-CN" altLang="en-US" smtClean="0"/>
              <a:t>‹#›</a:t>
            </a:fld>
            <a:endParaRPr lang="zh-CN" altLang="en-US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296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FXSHAPE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IFXSHAPE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2021-03-15</a:t>
            </a:r>
          </a:p>
          <a:p>
            <a:endParaRPr lang="en-US"/>
          </a:p>
        </p:txBody>
      </p:sp>
      <p:sp>
        <p:nvSpPr>
          <p:cNvPr id="4" name="IFXSHAPE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IFXSHAPE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IFXSHAPE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Copyright © Infineon Technologies AG 2021. All rights reserved.</a:t>
            </a:r>
          </a:p>
          <a:p>
            <a:r>
              <a:rPr lang="en-US" b="1">
                <a:solidFill>
                  <a:srgbClr val="E30034"/>
                </a:solidFill>
              </a:rPr>
              <a:t>confidential</a:t>
            </a:r>
          </a:p>
        </p:txBody>
      </p:sp>
      <p:sp>
        <p:nvSpPr>
          <p:cNvPr id="7" name="IFXSHAPE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53F1B-5F5F-407E-9C2C-949A36862562}" type="slidenum">
              <a:rPr lang="en-US" smtClean="0"/>
              <a:t>‹#›</a:t>
            </a:fld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FX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FXSHAPE">
            <a:extLst>
              <a:ext uri="{FF2B5EF4-FFF2-40B4-BE49-F238E27FC236}">
                <a16:creationId xmlns:a16="http://schemas.microsoft.com/office/drawing/2014/main" id="{41A5CB12-44DD-4E5D-A2D5-9E5579643C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807964" y="6553200"/>
            <a:ext cx="576072" cy="304800"/>
          </a:xfrm>
        </p:spPr>
        <p:txBody>
          <a:bodyPr wrap="none" lIns="0" tIns="0" rIns="0" bIns="0" anchor="ctr">
            <a:noAutofit/>
          </a:bodyPr>
          <a:lstStyle>
            <a:lvl1pPr algn="ctr" fontAlgn="t">
              <a:buClr>
                <a:schemeClr val="accent2"/>
              </a:buClr>
              <a:defRPr sz="800" b="0">
                <a:solidFill>
                  <a:schemeClr val="accent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zh-CN"/>
              <a:t>Copyright © Infineon Technologies AG 2021. All rights reserved.</a:t>
            </a:r>
            <a:endParaRPr lang="zh-CN" altLang="en-US"/>
          </a:p>
        </p:txBody>
      </p:sp>
      <p:sp>
        <p:nvSpPr>
          <p:cNvPr id="6" name="IFXSHAPE">
            <a:extLst>
              <a:ext uri="{FF2B5EF4-FFF2-40B4-BE49-F238E27FC236}">
                <a16:creationId xmlns:a16="http://schemas.microsoft.com/office/drawing/2014/main" id="{77750A99-C612-40E6-9C3D-F698FB3296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279378" y="6553200"/>
            <a:ext cx="288036" cy="304800"/>
          </a:xfrm>
        </p:spPr>
        <p:txBody>
          <a:bodyPr wrap="none" lIns="0" tIns="0" rIns="0" bIns="0" anchor="ctr">
            <a:noAutofit/>
          </a:bodyPr>
          <a:lstStyle>
            <a:lvl1pPr algn="r" fontAlgn="t">
              <a:buClr>
                <a:srgbClr val="928285"/>
              </a:buClr>
              <a:defRPr sz="1600" b="0">
                <a:solidFill>
                  <a:srgbClr val="FFFFFF"/>
                </a:solidFill>
                <a:latin typeface="Verdana" panose="020B0604030504040204" pitchFamily="34" charset="0"/>
              </a:defRPr>
            </a:lvl1pPr>
          </a:lstStyle>
          <a:p>
            <a:fld id="{4E75357B-A1ED-4C46-9A45-92C3D40D99A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IFXSHAPE"/>
          <p:cNvSpPr>
            <a:spLocks noGrp="1"/>
          </p:cNvSpPr>
          <p:nvPr>
            <p:ph type="title" hasCustomPrompt="1"/>
          </p:nvPr>
        </p:nvSpPr>
        <p:spPr>
          <a:xfrm>
            <a:off x="335360" y="167938"/>
            <a:ext cx="9631680" cy="7200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title</a:t>
            </a:r>
          </a:p>
        </p:txBody>
      </p:sp>
      <p:sp>
        <p:nvSpPr>
          <p:cNvPr id="7" name="IFXSHAPE"/>
          <p:cNvSpPr>
            <a:spLocks noGrp="1"/>
          </p:cNvSpPr>
          <p:nvPr>
            <p:ph sz="quarter" idx="13" hasCustomPrompt="1"/>
          </p:nvPr>
        </p:nvSpPr>
        <p:spPr>
          <a:xfrm>
            <a:off x="334433" y="1268414"/>
            <a:ext cx="11522207" cy="5113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IFXSHAPE">
            <a:extLst>
              <a:ext uri="{FF2B5EF4-FFF2-40B4-BE49-F238E27FC236}">
                <a16:creationId xmlns:a16="http://schemas.microsoft.com/office/drawing/2014/main" id="{D2866C36-C628-493F-9C9E-FE34A5BACD3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34432" y="6553200"/>
            <a:ext cx="288036" cy="304800"/>
          </a:xfrm>
        </p:spPr>
        <p:txBody>
          <a:bodyPr wrap="none" lIns="0" tIns="0" rIns="0" bIns="0" anchor="ctr">
            <a:noAutofit/>
          </a:bodyPr>
          <a:lstStyle>
            <a:lvl1pPr algn="l" fontAlgn="t">
              <a:buClr>
                <a:schemeClr val="accent2"/>
              </a:buClr>
              <a:defRPr sz="800" b="0">
                <a:solidFill>
                  <a:schemeClr val="accent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zh-CN"/>
              <a:t>2021-03-15             </a:t>
            </a:r>
            <a:r>
              <a:rPr lang="en-US" altLang="zh-CN" b="1">
                <a:solidFill>
                  <a:srgbClr val="E30034"/>
                </a:solidFill>
              </a:rPr>
              <a:t>confidential</a:t>
            </a:r>
            <a:endParaRPr lang="zh-CN" altLang="en-US" b="1">
              <a:solidFill>
                <a:srgbClr val="E30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0996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FXSHAPE">
            <a:extLst>
              <a:ext uri="{FF2B5EF4-FFF2-40B4-BE49-F238E27FC236}">
                <a16:creationId xmlns:a16="http://schemas.microsoft.com/office/drawing/2014/main" id="{A6A21D30-35CF-4366-8DC3-CF37FFCDD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9378" y="6553200"/>
            <a:ext cx="288036" cy="3048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 fontAlgn="t">
              <a:buClr>
                <a:srgbClr val="928285"/>
              </a:buClr>
              <a:defRPr sz="1600" b="0">
                <a:solidFill>
                  <a:srgbClr val="FFFFFF"/>
                </a:solidFill>
                <a:latin typeface="Verdana" panose="020B0604030504040204" pitchFamily="34" charset="0"/>
              </a:defRPr>
            </a:lvl1pPr>
          </a:lstStyle>
          <a:p>
            <a:fld id="{8772ED8C-6367-4E6C-B991-62C550A7C69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IFXSHAPE">
            <a:extLst>
              <a:ext uri="{FF2B5EF4-FFF2-40B4-BE49-F238E27FC236}">
                <a16:creationId xmlns:a16="http://schemas.microsoft.com/office/drawing/2014/main" id="{21DC99B8-3D20-4480-98D6-79C039997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07964" y="6553200"/>
            <a:ext cx="576072" cy="3048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ctr" fontAlgn="t">
              <a:buClr>
                <a:schemeClr val="accent2"/>
              </a:buClr>
              <a:defRPr sz="800" b="0">
                <a:solidFill>
                  <a:schemeClr val="accent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zh-CN"/>
              <a:t>Copyright © Infineon Technologies AG 2021. All rights reserved.</a:t>
            </a:r>
            <a:endParaRPr lang="zh-CN" altLang="en-US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" y="6551309"/>
            <a:ext cx="12191945" cy="304799"/>
          </a:xfrm>
          <a:prstGeom prst="rect">
            <a:avLst/>
          </a:prstGeom>
        </p:spPr>
      </p:pic>
      <p:sp>
        <p:nvSpPr>
          <p:cNvPr id="12" name="IFXSHAPE"/>
          <p:cNvSpPr>
            <a:spLocks noGrp="1"/>
          </p:cNvSpPr>
          <p:nvPr>
            <p:ph type="title"/>
          </p:nvPr>
        </p:nvSpPr>
        <p:spPr>
          <a:xfrm>
            <a:off x="335360" y="188720"/>
            <a:ext cx="9631680" cy="720000"/>
          </a:xfrm>
          <a:prstGeom prst="rect">
            <a:avLst/>
          </a:prstGeom>
        </p:spPr>
        <p:txBody>
          <a:bodyPr vert="horz" lIns="0" tIns="0" rIns="0" bIns="10800" rtlCol="0" anchor="b" anchorCtr="0">
            <a:noAutofit/>
          </a:bodyPr>
          <a:lstStyle/>
          <a:p>
            <a:r>
              <a:rPr lang="en-GB" noProof="0" dirty="0"/>
              <a:t>Click to edit title</a:t>
            </a:r>
          </a:p>
        </p:txBody>
      </p:sp>
      <p:sp>
        <p:nvSpPr>
          <p:cNvPr id="23" name="IFXSHAPE"/>
          <p:cNvSpPr>
            <a:spLocks noGrp="1"/>
          </p:cNvSpPr>
          <p:nvPr>
            <p:ph type="body" idx="1"/>
          </p:nvPr>
        </p:nvSpPr>
        <p:spPr>
          <a:xfrm>
            <a:off x="334433" y="1268414"/>
            <a:ext cx="11521017" cy="51133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 bwMode="auto">
          <a:xfrm>
            <a:off x="11302719" y="24093"/>
            <a:ext cx="5001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rtlCol="0" anchor="ctr" anchorCtr="0">
            <a:spAutoFit/>
          </a:bodyPr>
          <a:lstStyle/>
          <a:p>
            <a:pPr marL="0" marR="0" indent="0" defTabSz="914400" eaLnBrk="0" fontAlgn="auto" latinLnBrk="0" hangingPunct="0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</a:pPr>
            <a:r>
              <a:rPr lang="de-DE" sz="1400" i="1" kern="0" dirty="0">
                <a:solidFill>
                  <a:schemeClr val="bg2">
                    <a:lumMod val="9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EMEA</a:t>
            </a:r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768"/>
            <a:ext cx="12186000" cy="905826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 bwMode="auto">
          <a:xfrm>
            <a:off x="10920536" y="-8334"/>
            <a:ext cx="12229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pPr marL="0" marR="0" indent="0" algn="r" defTabSz="914400" eaLnBrk="0" fontAlgn="auto" latinLnBrk="0" hangingPunct="0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</a:pPr>
            <a:r>
              <a:rPr lang="de-DE" sz="1400" b="1" i="1" kern="0" dirty="0">
                <a:solidFill>
                  <a:schemeClr val="bg2">
                    <a:lumMod val="9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GC</a:t>
            </a:r>
          </a:p>
        </p:txBody>
      </p:sp>
      <p:sp>
        <p:nvSpPr>
          <p:cNvPr id="6" name="IFXSHAPE">
            <a:extLst>
              <a:ext uri="{FF2B5EF4-FFF2-40B4-BE49-F238E27FC236}">
                <a16:creationId xmlns:a16="http://schemas.microsoft.com/office/drawing/2014/main" id="{985D87CF-1D6A-4217-B60C-2B6E3CEFC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4432" y="6553200"/>
            <a:ext cx="288036" cy="3048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 fontAlgn="t">
              <a:buClr>
                <a:schemeClr val="accent2"/>
              </a:buClr>
              <a:defRPr sz="800" b="0">
                <a:solidFill>
                  <a:schemeClr val="accent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altLang="zh-CN"/>
              <a:t>2021-03-15             </a:t>
            </a:r>
            <a:r>
              <a:rPr lang="en-US" altLang="zh-CN" b="1">
                <a:solidFill>
                  <a:srgbClr val="E30034"/>
                </a:solidFill>
              </a:rPr>
              <a:t>confidential</a:t>
            </a:r>
            <a:endParaRPr lang="zh-CN" altLang="en-US" b="1">
              <a:solidFill>
                <a:srgbClr val="E30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8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buFontTx/>
        <a:buNone/>
        <a:defRPr sz="24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88000" indent="-288000" algn="l" rtl="0" eaLnBrk="1" fontAlgn="base" hangingPunct="1">
        <a:spcBef>
          <a:spcPts val="0"/>
        </a:spcBef>
        <a:spcAft>
          <a:spcPts val="1200"/>
        </a:spcAft>
        <a:buClr>
          <a:schemeClr val="accent1"/>
        </a:buClr>
        <a:buSzPct val="100000"/>
        <a:buFont typeface="Arial" panose="020B0604020202020204" pitchFamily="34" charset="0"/>
        <a:buChar char="›"/>
        <a:defRPr sz="20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576000" indent="-288000" algn="l" rtl="0" eaLnBrk="1" fontAlgn="base" hangingPunct="1">
        <a:spcBef>
          <a:spcPts val="0"/>
        </a:spcBef>
        <a:spcAft>
          <a:spcPts val="900"/>
        </a:spcAft>
        <a:buClr>
          <a:schemeClr val="accent1"/>
        </a:buClr>
        <a:buSzPct val="100000"/>
        <a:buFont typeface="Verdana" panose="020B0604030504040204" pitchFamily="34" charset="0"/>
        <a:buChar char="–"/>
        <a:defRPr sz="2000">
          <a:solidFill>
            <a:schemeClr val="tx1"/>
          </a:solidFill>
          <a:latin typeface="Verdana" pitchFamily="34" charset="0"/>
        </a:defRPr>
      </a:lvl2pPr>
      <a:lvl3pPr marL="864000" indent="-288000" algn="l" rtl="0" eaLnBrk="1" fontAlgn="base" hangingPunct="1">
        <a:spcBef>
          <a:spcPts val="0"/>
        </a:spcBef>
        <a:spcAft>
          <a:spcPts val="600"/>
        </a:spcAft>
        <a:buClr>
          <a:schemeClr val="accent1"/>
        </a:buClr>
        <a:buSzPct val="100000"/>
        <a:buFont typeface="Verdana" pitchFamily="34" charset="0"/>
        <a:buChar char="–"/>
        <a:defRPr sz="1800" baseline="0">
          <a:solidFill>
            <a:schemeClr val="tx1"/>
          </a:solidFill>
          <a:latin typeface="Verdana" pitchFamily="34" charset="0"/>
        </a:defRPr>
      </a:lvl3pPr>
      <a:lvl4pPr marL="1080000" indent="-216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Verdana" panose="020B0604030504040204" pitchFamily="34" charset="0"/>
        <a:buChar char="–"/>
        <a:defRPr sz="1600" baseline="0">
          <a:solidFill>
            <a:schemeClr val="tx1"/>
          </a:solidFill>
          <a:latin typeface="Verdana" pitchFamily="34" charset="0"/>
        </a:defRPr>
      </a:lvl4pPr>
      <a:lvl5pPr marL="1296000" indent="-216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Verdana" panose="020B0604030504040204" pitchFamily="34" charset="0"/>
        <a:buChar char="–"/>
        <a:defRPr sz="1400" baseline="0">
          <a:solidFill>
            <a:schemeClr val="tx1"/>
          </a:solidFill>
          <a:latin typeface="Verdana" pitchFamily="34" charset="0"/>
        </a:defRPr>
      </a:lvl5pPr>
      <a:lvl6pPr marL="1296000" indent="-216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Font typeface="Verdana" pitchFamily="34" charset="0"/>
        <a:buNone/>
        <a:defRPr sz="1400" baseline="0">
          <a:solidFill>
            <a:schemeClr val="tx1"/>
          </a:solidFill>
          <a:latin typeface="Verdana" pitchFamily="34" charset="0"/>
        </a:defRPr>
      </a:lvl6pPr>
      <a:lvl7pPr marL="25146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–"/>
        <a:defRPr sz="2000">
          <a:solidFill>
            <a:srgbClr val="666666"/>
          </a:solidFill>
          <a:latin typeface="+mn-lt"/>
        </a:defRPr>
      </a:lvl7pPr>
      <a:lvl8pPr marL="29718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–"/>
        <a:defRPr sz="2000">
          <a:solidFill>
            <a:srgbClr val="666666"/>
          </a:solidFill>
          <a:latin typeface="+mn-lt"/>
        </a:defRPr>
      </a:lvl8pPr>
      <a:lvl9pPr marL="34290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–"/>
        <a:defRPr sz="2000">
          <a:solidFill>
            <a:srgbClr val="6666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CN"/>
              <a:t>Copyright © Infineon Technologies AG 2018. All rights reserved.</a:t>
            </a:r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0C4914-844B-4464-A969-5A85C7913BB3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2021</a:t>
            </a:r>
            <a:r>
              <a:rPr lang="zh-CN" altLang="en-US" sz="2000" dirty="0"/>
              <a:t>年家电电控方案创新周 </a:t>
            </a:r>
            <a:r>
              <a:rPr lang="en-US" altLang="zh-CN" sz="2000" dirty="0"/>
              <a:t>– </a:t>
            </a:r>
            <a:r>
              <a:rPr lang="zh-CN" altLang="en-US" sz="2000" i="1" dirty="0">
                <a:solidFill>
                  <a:schemeClr val="bg1">
                    <a:lumMod val="65000"/>
                  </a:schemeClr>
                </a:solidFill>
                <a:ea typeface="宋体" panose="02010600030101010101" pitchFamily="2" charset="-122"/>
              </a:rPr>
              <a:t>（方案提供公司简介）</a:t>
            </a:r>
            <a:endParaRPr lang="zh-CN" altLang="en-US" sz="2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34432" y="1012463"/>
            <a:ext cx="5279290" cy="27045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zh-CN" altLang="en-US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企业简介 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 txBox="1"/>
          <p:nvPr/>
        </p:nvSpPr>
        <p:spPr>
          <a:xfrm>
            <a:off x="5982980" y="1012464"/>
            <a:ext cx="5800048" cy="2704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288290" indent="-2882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575945" indent="-28829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64235" indent="-28829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800" baseline="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0801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anose="020B0604030504040204" pitchFamily="34" charset="0"/>
              <a:buNone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dirty="0"/>
              <a:t>2. </a:t>
            </a:r>
            <a:r>
              <a:rPr lang="zh-CN" altLang="en-US" sz="1200" b="1" dirty="0"/>
              <a:t>近</a:t>
            </a:r>
            <a:r>
              <a:rPr lang="en-US" altLang="zh-CN" sz="1200" b="1" dirty="0"/>
              <a:t>2</a:t>
            </a:r>
            <a:r>
              <a:rPr lang="zh-CN" altLang="en-US" sz="1200" b="1" dirty="0"/>
              <a:t>年主要产品概览 以及应用</a:t>
            </a:r>
            <a:endParaRPr lang="en-US" altLang="zh-CN" sz="1200" b="1" dirty="0"/>
          </a:p>
        </p:txBody>
      </p:sp>
      <p:sp>
        <p:nvSpPr>
          <p:cNvPr id="11" name="TextBox 10"/>
          <p:cNvSpPr txBox="1"/>
          <p:nvPr/>
        </p:nvSpPr>
        <p:spPr bwMode="auto">
          <a:xfrm>
            <a:off x="334116" y="297552"/>
            <a:ext cx="188343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pPr eaLnBrk="0" hangingPunct="0">
              <a:spcAft>
                <a:spcPts val="300"/>
              </a:spcAft>
              <a:buClr>
                <a:schemeClr val="accent1"/>
              </a:buClr>
            </a:pPr>
            <a:r>
              <a:rPr lang="zh-CN" altLang="en-US" sz="14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方案编号： </a:t>
            </a:r>
            <a:r>
              <a:rPr lang="en-US" altLang="zh-CN" sz="1400" i="1" kern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(xxx)</a:t>
            </a:r>
            <a:endParaRPr lang="zh-CN" altLang="en-US" sz="1400" i="1" kern="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Content Placeholder 4"/>
          <p:cNvSpPr txBox="1"/>
          <p:nvPr/>
        </p:nvSpPr>
        <p:spPr>
          <a:xfrm>
            <a:off x="5982980" y="3856762"/>
            <a:ext cx="5800048" cy="2567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288290" indent="-2882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575945" indent="-28829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64235" indent="-28829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800" baseline="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0801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anose="020B0604030504040204" pitchFamily="34" charset="0"/>
              <a:buNone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dirty="0"/>
              <a:t>4. </a:t>
            </a:r>
            <a:r>
              <a:rPr lang="zh-CN" altLang="en-US" sz="1200" b="1" dirty="0"/>
              <a:t>重点市场和应用</a:t>
            </a:r>
            <a:endParaRPr lang="en-US" altLang="zh-CN" sz="1200" b="1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5E8F9962-A155-4707-AB0F-BAC0ED898897}"/>
              </a:ext>
            </a:extLst>
          </p:cNvPr>
          <p:cNvSpPr txBox="1"/>
          <p:nvPr/>
        </p:nvSpPr>
        <p:spPr>
          <a:xfrm>
            <a:off x="334116" y="3841556"/>
            <a:ext cx="5279290" cy="2567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288290" indent="-2882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575945" indent="-28829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64235" indent="-28829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800" baseline="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0801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anose="020B0604030504040204" pitchFamily="34" charset="0"/>
              <a:buNone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dirty="0"/>
              <a:t>2. </a:t>
            </a:r>
            <a:r>
              <a:rPr lang="zh-CN" altLang="en-US" sz="1200" b="1" dirty="0"/>
              <a:t>企业设计能力介绍 </a:t>
            </a:r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包括企业研发人员，核心技术能力等</a:t>
            </a:r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1200" b="1" dirty="0"/>
          </a:p>
        </p:txBody>
      </p:sp>
      <p:graphicFrame>
        <p:nvGraphicFramePr>
          <p:cNvPr id="13" name="Content Placeholder 1">
            <a:extLst>
              <a:ext uri="{FF2B5EF4-FFF2-40B4-BE49-F238E27FC236}">
                <a16:creationId xmlns:a16="http://schemas.microsoft.com/office/drawing/2014/main" id="{7FF5A486-51AF-4A6D-9497-72EFAD7BD071}"/>
              </a:ext>
            </a:extLst>
          </p:cNvPr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42425275"/>
              </p:ext>
            </p:extLst>
          </p:nvPr>
        </p:nvGraphicFramePr>
        <p:xfrm>
          <a:off x="6179196" y="1421298"/>
          <a:ext cx="5300499" cy="192723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6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1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/>
                        <a:t>Main</a:t>
                      </a:r>
                      <a:r>
                        <a:rPr lang="zh-CN" altLang="en-US" sz="1200" b="0" dirty="0"/>
                        <a:t> </a:t>
                      </a:r>
                      <a:r>
                        <a:rPr lang="en-US" altLang="zh-CN" sz="1200" b="0" dirty="0"/>
                        <a:t>Product</a:t>
                      </a:r>
                    </a:p>
                    <a:p>
                      <a:pPr algn="ctr"/>
                      <a:r>
                        <a:rPr lang="zh-CN" altLang="en-US" sz="1200" b="0" dirty="0"/>
                        <a:t>主要产品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/>
                        <a:t>Project Name</a:t>
                      </a:r>
                    </a:p>
                    <a:p>
                      <a:pPr algn="ctr"/>
                      <a:r>
                        <a:rPr lang="zh-CN" altLang="en-US" sz="1200" b="0" dirty="0"/>
                        <a:t>项目名称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/>
                        <a:t>Application</a:t>
                      </a:r>
                    </a:p>
                    <a:p>
                      <a:pPr algn="ctr"/>
                      <a:r>
                        <a:rPr lang="zh-CN" altLang="en-US" sz="1200" b="0" dirty="0"/>
                        <a:t>应用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37"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72792270"/>
                  </a:ext>
                </a:extLst>
              </a:tr>
              <a:tr h="207847"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97248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62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CN"/>
              <a:t>Copyright © Infineon Technologies AG 2018. All rights reserved.</a:t>
            </a:r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0C4914-844B-4464-A969-5A85C7913BB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2021</a:t>
            </a:r>
            <a:r>
              <a:rPr lang="zh-CN" altLang="en-US" sz="2000" dirty="0"/>
              <a:t>年家电电控方案创新周 </a:t>
            </a:r>
            <a:r>
              <a:rPr lang="en-US" altLang="zh-CN" sz="2000" dirty="0"/>
              <a:t>– </a:t>
            </a:r>
            <a:r>
              <a:rPr lang="zh-CN" altLang="en-US" sz="2000" i="1" dirty="0">
                <a:solidFill>
                  <a:schemeClr val="bg1">
                    <a:lumMod val="65000"/>
                  </a:schemeClr>
                </a:solidFill>
                <a:ea typeface="宋体" panose="02010600030101010101" pitchFamily="2" charset="-122"/>
              </a:rPr>
              <a:t>（方案介绍）</a:t>
            </a:r>
            <a:endParaRPr lang="zh-CN" altLang="en-US" sz="2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34432" y="1012463"/>
            <a:ext cx="5279290" cy="541148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zh-CN" altLang="en-US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方案整体介绍说明</a:t>
            </a:r>
            <a:endParaRPr lang="en-US" altLang="zh-CN" sz="12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时       间：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 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合作伙伴： 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zh-CN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家电应用：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请简单罗列适用的家电产品）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背景介绍：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请简单介绍目前市场应用现状和需要解决的问题或优化的功能）</a:t>
            </a:r>
            <a:endParaRPr lang="en-US" altLang="zh-CN" sz="1000" b="1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000" b="1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方案简介：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请使用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字的长度来简单介绍该方案的主要实现的功能特点，商业模式，（计划）上市时间，预计量产数量，方案应用案例，）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方案亮点及其具体实现方式：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可以从以下但不限于以下角度来描述方案技术亮点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可根据方案具体内容略作调整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降低成本（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减小尺寸（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提高质量（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提高安全性（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环保节能降噪（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应用新的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控制算法）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人性化设计（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000" i="1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altLang="zh-CN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10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应用了新的半导体器件，新技术方案）</a:t>
            </a:r>
            <a:endParaRPr lang="en-US" altLang="zh-CN" sz="10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 txBox="1"/>
          <p:nvPr/>
        </p:nvSpPr>
        <p:spPr>
          <a:xfrm>
            <a:off x="5982980" y="1012464"/>
            <a:ext cx="5800048" cy="2704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288290" indent="-2882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575945" indent="-28829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64235" indent="-28829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800" baseline="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0801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anose="020B0604030504040204" pitchFamily="34" charset="0"/>
              <a:buNone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dirty="0"/>
              <a:t>2. </a:t>
            </a:r>
            <a:r>
              <a:rPr lang="zh-CN" altLang="en-US" sz="1200" b="1" dirty="0"/>
              <a:t>方案功能架构框图</a:t>
            </a:r>
            <a:endParaRPr lang="en-US" altLang="zh-CN" sz="1200" b="1" dirty="0"/>
          </a:p>
          <a:p>
            <a:pPr marL="0" indent="0">
              <a:buNone/>
            </a:pPr>
            <a:r>
              <a:rPr lang="zh-CN" altLang="en-US" sz="1100" kern="0" dirty="0"/>
              <a:t>（注明创新的模块，亦可自行添加更多图片于下一页）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334116" y="297552"/>
            <a:ext cx="188343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pPr eaLnBrk="0" hangingPunct="0">
              <a:spcAft>
                <a:spcPts val="300"/>
              </a:spcAft>
              <a:buClr>
                <a:schemeClr val="accent1"/>
              </a:buClr>
            </a:pPr>
            <a:r>
              <a:rPr lang="zh-CN" altLang="en-US" sz="14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方案编号： </a:t>
            </a:r>
            <a:r>
              <a:rPr lang="en-US" altLang="zh-CN" sz="1400" i="1" kern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(xxx)</a:t>
            </a:r>
            <a:endParaRPr lang="zh-CN" altLang="en-US" sz="1400" i="1" kern="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Content Placeholder 4"/>
          <p:cNvSpPr txBox="1"/>
          <p:nvPr/>
        </p:nvSpPr>
        <p:spPr>
          <a:xfrm>
            <a:off x="5982980" y="3856762"/>
            <a:ext cx="5800048" cy="2567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rmAutofit/>
          </a:bodyPr>
          <a:lstStyle>
            <a:lvl1pPr marL="288290" indent="-2882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575945" indent="-28829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64235" indent="-28829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800" baseline="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0801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296035" indent="-2159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anose="020B0604030504040204" pitchFamily="34" charset="0"/>
              <a:buNone/>
              <a:defRPr sz="1400" baseline="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dirty="0"/>
              <a:t>3. </a:t>
            </a:r>
            <a:r>
              <a:rPr lang="zh-CN" altLang="en-US" sz="1200" b="1" dirty="0"/>
              <a:t>方案及家电应用实物照片</a:t>
            </a:r>
            <a:endParaRPr lang="en-US" altLang="zh-CN" sz="1200" b="1" dirty="0"/>
          </a:p>
          <a:p>
            <a:pPr marL="0" indent="0">
              <a:buNone/>
            </a:pPr>
            <a:r>
              <a:rPr lang="zh-CN" altLang="en-US" sz="1100" kern="0" dirty="0"/>
              <a:t>（亦可自行添加更多图片于下一页）</a:t>
            </a:r>
          </a:p>
        </p:txBody>
      </p:sp>
    </p:spTree>
    <p:extLst>
      <p:ext uri="{BB962C8B-B14F-4D97-AF65-F5344CB8AC3E}">
        <p14:creationId xmlns:p14="http://schemas.microsoft.com/office/powerpoint/2010/main" val="372238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CN"/>
              <a:t>Copyright © Infineon Technologies AG 2018. All rights reserved.</a:t>
            </a:r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00C4914-844B-4464-A969-5A85C7913BB3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2021</a:t>
            </a:r>
            <a:r>
              <a:rPr lang="zh-CN" altLang="en-US" sz="2000" dirty="0"/>
              <a:t>年家电电控方案创新周 </a:t>
            </a:r>
            <a:r>
              <a:rPr lang="en-US" altLang="zh-CN" sz="2000" dirty="0"/>
              <a:t>– </a:t>
            </a:r>
            <a:r>
              <a:rPr lang="zh-CN" altLang="en-US" sz="2000" i="1" dirty="0">
                <a:solidFill>
                  <a:schemeClr val="bg1">
                    <a:lumMod val="65000"/>
                  </a:schemeClr>
                </a:solidFill>
                <a:ea typeface="宋体" panose="02010600030101010101" pitchFamily="2" charset="-122"/>
              </a:rPr>
              <a:t>（方案介绍）</a:t>
            </a:r>
            <a:endParaRPr lang="zh-CN" altLang="en-US" sz="20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34432" y="1012463"/>
            <a:ext cx="5279290" cy="232137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</a:t>
            </a:r>
            <a:r>
              <a:rPr lang="zh-CN" altLang="en-US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主要性能指标和技术参数 </a:t>
            </a:r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请简单罗关键技术参数，可根据方案具体内容略作调整</a:t>
            </a:r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zh-CN" altLang="en-US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zh-CN" sz="1200" i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2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334116" y="297552"/>
            <a:ext cx="188343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pPr eaLnBrk="0" hangingPunct="0">
              <a:spcAft>
                <a:spcPts val="300"/>
              </a:spcAft>
              <a:buClr>
                <a:schemeClr val="accent1"/>
              </a:buClr>
            </a:pPr>
            <a:r>
              <a:rPr lang="zh-CN" altLang="en-US" sz="14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方案编号： </a:t>
            </a:r>
            <a:r>
              <a:rPr lang="en-US" altLang="zh-CN" sz="1400" i="1" kern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(xxx)</a:t>
            </a:r>
            <a:endParaRPr lang="zh-CN" altLang="en-US" sz="1400" i="1" kern="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DBBB0C-1095-47CA-95B3-E1FE8CCE7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817374"/>
              </p:ext>
            </p:extLst>
          </p:nvPr>
        </p:nvGraphicFramePr>
        <p:xfrm>
          <a:off x="362552" y="1535503"/>
          <a:ext cx="5279606" cy="47531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6784">
                  <a:extLst>
                    <a:ext uri="{9D8B030D-6E8A-4147-A177-3AD203B41FA5}">
                      <a16:colId xmlns:a16="http://schemas.microsoft.com/office/drawing/2014/main" val="2129811314"/>
                    </a:ext>
                  </a:extLst>
                </a:gridCol>
                <a:gridCol w="3492822">
                  <a:extLst>
                    <a:ext uri="{9D8B030D-6E8A-4147-A177-3AD203B41FA5}">
                      <a16:colId xmlns:a16="http://schemas.microsoft.com/office/drawing/2014/main" val="2327542499"/>
                    </a:ext>
                  </a:extLst>
                </a:gridCol>
              </a:tblGrid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参数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指标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774090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输入电压范围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213522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输入频率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081751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输入功率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45199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最大转速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42363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最大输出电流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380121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工作温度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608889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存储温度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394413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湿度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271959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尺寸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82918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是否支持无线连接及连接方式 ，射频性能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(e.g.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WIFI6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，待机功耗：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60ua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； 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BLE5.0 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支持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BLE</a:t>
                      </a:r>
                      <a:r>
                        <a:rPr lang="en-US" altLang="zh-CN" sz="9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Mesh etc.</a:t>
                      </a:r>
                      <a:r>
                        <a:rPr lang="zh-CN" altLang="en-US" sz="9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输出功率，灵敏度</a:t>
                      </a:r>
                      <a:r>
                        <a:rPr lang="en-US" altLang="zh-CN" sz="9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)</a:t>
                      </a:r>
                      <a:endParaRPr lang="zh-CN" altLang="en-US" sz="90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19576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信息、软件数据安全等级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(e.g. 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双向认证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单向认证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</a:t>
                      </a:r>
                      <a:r>
                        <a:rPr lang="zh-CN" altLang="en-US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内部数据程序加密 硬件安全认证等级</a:t>
                      </a:r>
                      <a:r>
                        <a:rPr lang="en-US" altLang="zh-CN" sz="9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CC EAL6+)</a:t>
                      </a:r>
                      <a:endParaRPr lang="zh-CN" altLang="en-US" sz="90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31320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是否支持云端数据互联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37357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900" b="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（其他技术创新指标）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969798"/>
                  </a:ext>
                </a:extLst>
              </a:tr>
              <a:tr h="301653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812146"/>
                  </a:ext>
                </a:extLst>
              </a:tr>
            </a:tbl>
          </a:graphicData>
        </a:graphic>
      </p:graphicFrame>
      <p:sp>
        <p:nvSpPr>
          <p:cNvPr id="12" name="Content Placeholder 4"/>
          <p:cNvSpPr txBox="1">
            <a:spLocks/>
          </p:cNvSpPr>
          <p:nvPr/>
        </p:nvSpPr>
        <p:spPr>
          <a:xfrm>
            <a:off x="6090118" y="1012462"/>
            <a:ext cx="5739330" cy="232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88000" indent="-28800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›"/>
              <a:defRPr sz="20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576000" indent="-288000" algn="l" rtl="0" eaLnBrk="1" fontAlgn="base" hangingPunct="1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864000" indent="-288000" algn="l" rtl="0" eaLnBrk="1" fontAlgn="base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Verdana" pitchFamily="34" charset="0"/>
              <a:buChar char="–"/>
              <a:defRPr sz="1800" baseline="0">
                <a:solidFill>
                  <a:schemeClr val="tx1"/>
                </a:solidFill>
                <a:latin typeface="Verdana" pitchFamily="34" charset="0"/>
              </a:defRPr>
            </a:lvl3pPr>
            <a:lvl4pPr marL="1080000" indent="-2160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600" baseline="0">
                <a:solidFill>
                  <a:schemeClr val="tx1"/>
                </a:solidFill>
                <a:latin typeface="Verdana" pitchFamily="34" charset="0"/>
              </a:defRPr>
            </a:lvl4pPr>
            <a:lvl5pPr marL="1296000" indent="-2160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Verdana" panose="020B0604030504040204" pitchFamily="34" charset="0"/>
              <a:buChar char="–"/>
              <a:defRPr sz="1400" baseline="0">
                <a:solidFill>
                  <a:schemeClr val="tx1"/>
                </a:solidFill>
                <a:latin typeface="Verdana" pitchFamily="34" charset="0"/>
              </a:defRPr>
            </a:lvl5pPr>
            <a:lvl6pPr marL="1296000" indent="-216000" algn="l" rtl="0" eaLnBrk="1" fontAlgn="base" hangingPunct="1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Verdana" pitchFamily="34" charset="0"/>
              <a:buNone/>
              <a:defRPr sz="1400" baseline="0">
                <a:solidFill>
                  <a:schemeClr val="tx1"/>
                </a:solidFill>
                <a:latin typeface="Verdana" pitchFamily="34" charset="0"/>
              </a:defRPr>
            </a:lvl6pPr>
            <a:lvl7pPr marL="25146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rgbClr val="6666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</a:t>
            </a:r>
            <a:r>
              <a:rPr lang="zh-CN" altLang="en-US" sz="1200" b="1" kern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使用的英飞凌产品 </a:t>
            </a:r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12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请罗关键系统中关键的英飞凌产品）</a:t>
            </a:r>
            <a:endParaRPr lang="en-US" altLang="zh-CN" sz="1200" b="1" kern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2A6F5A0-650D-4167-8FE3-33D84E310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91544"/>
              </p:ext>
            </p:extLst>
          </p:nvPr>
        </p:nvGraphicFramePr>
        <p:xfrm>
          <a:off x="6090118" y="1535502"/>
          <a:ext cx="5739330" cy="47531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13110">
                  <a:extLst>
                    <a:ext uri="{9D8B030D-6E8A-4147-A177-3AD203B41FA5}">
                      <a16:colId xmlns:a16="http://schemas.microsoft.com/office/drawing/2014/main" val="2129811314"/>
                    </a:ext>
                  </a:extLst>
                </a:gridCol>
                <a:gridCol w="1913110">
                  <a:extLst>
                    <a:ext uri="{9D8B030D-6E8A-4147-A177-3AD203B41FA5}">
                      <a16:colId xmlns:a16="http://schemas.microsoft.com/office/drawing/2014/main" val="2327542499"/>
                    </a:ext>
                  </a:extLst>
                </a:gridCol>
                <a:gridCol w="1913110">
                  <a:extLst>
                    <a:ext uri="{9D8B030D-6E8A-4147-A177-3AD203B41FA5}">
                      <a16:colId xmlns:a16="http://schemas.microsoft.com/office/drawing/2014/main" val="2575094121"/>
                    </a:ext>
                  </a:extLst>
                </a:gridCol>
              </a:tblGrid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产品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型号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774090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功率半导体 （</a:t>
                      </a:r>
                      <a:r>
                        <a:rPr lang="en-US" altLang="zh-CN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IPM,IGBT…</a:t>
                      </a:r>
                      <a:r>
                        <a:rPr lang="zh-CN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213522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门极驱动器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081751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/>
                        <a:t>MCU</a:t>
                      </a:r>
                      <a:r>
                        <a:rPr lang="en-US" altLang="zh-CN" sz="900" baseline="0" dirty="0"/>
                        <a:t> (</a:t>
                      </a:r>
                      <a:r>
                        <a:rPr lang="en-US" altLang="zh-CN" sz="900" baseline="0" dirty="0" err="1"/>
                        <a:t>iMotion</a:t>
                      </a:r>
                      <a:r>
                        <a:rPr lang="en-US" altLang="zh-CN" sz="900" baseline="0" dirty="0"/>
                        <a:t>, </a:t>
                      </a:r>
                      <a:r>
                        <a:rPr lang="en-US" altLang="zh-CN" sz="900" baseline="0" dirty="0" err="1"/>
                        <a:t>PSoC</a:t>
                      </a:r>
                      <a:r>
                        <a:rPr lang="zh-CN" altLang="en-US" sz="900" baseline="0" dirty="0"/>
                        <a:t>，</a:t>
                      </a:r>
                      <a:r>
                        <a:rPr lang="en-US" altLang="zh-CN" sz="900" baseline="0" dirty="0"/>
                        <a:t>XMC )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45199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传感器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42363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互联通信模块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579257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dirty="0"/>
                        <a:t>安全认证模块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31409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900" b="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（其他）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062636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175766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91692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387124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389568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03687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839700"/>
                  </a:ext>
                </a:extLst>
              </a:tr>
              <a:tr h="316877"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048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1134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FINEON_CATEGORY" val="{&quot;CategoryList&quot;:[],&quot;CategoryDictionary&quot;:{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05dd38c-032d-4158-aee7-6be4388ee06a}"/>
</p:tagLst>
</file>

<file path=ppt/theme/theme1.xml><?xml version="1.0" encoding="utf-8"?>
<a:theme xmlns:a="http://schemas.openxmlformats.org/drawingml/2006/main" name="IFX_Template_2015_4_3">
  <a:themeElements>
    <a:clrScheme name="IFX Neues Design 2015">
      <a:dk1>
        <a:srgbClr val="000000"/>
      </a:dk1>
      <a:lt1>
        <a:srgbClr val="FFFFFF"/>
      </a:lt1>
      <a:dk2>
        <a:srgbClr val="84B6A7"/>
      </a:dk2>
      <a:lt2>
        <a:srgbClr val="E9E6E6"/>
      </a:lt2>
      <a:accent1>
        <a:srgbClr val="E30034"/>
      </a:accent1>
      <a:accent2>
        <a:srgbClr val="928285"/>
      </a:accent2>
      <a:accent3>
        <a:srgbClr val="84B6A7"/>
      </a:accent3>
      <a:accent4>
        <a:srgbClr val="AEC067"/>
      </a:accent4>
      <a:accent5>
        <a:srgbClr val="EE813C"/>
      </a:accent5>
      <a:accent6>
        <a:srgbClr val="AB377A"/>
      </a:accent6>
      <a:hlink>
        <a:srgbClr val="1122CC"/>
      </a:hlink>
      <a:folHlink>
        <a:srgbClr val="1122CC"/>
      </a:folHlink>
    </a:clrScheme>
    <a:fontScheme name="Infineon Fonts">
      <a:majorFont>
        <a:latin typeface="Verdana"/>
        <a:ea typeface=""/>
        <a:cs typeface="Verdana"/>
      </a:majorFont>
      <a:minorFont>
        <a:latin typeface="Verdana"/>
        <a:ea typeface=""/>
        <a:cs typeface="Verdana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/>
        </a:solidFill>
        <a:ln w="9525">
          <a:noFill/>
          <a:miter lim="800000"/>
          <a:headEnd/>
          <a:tailEnd/>
        </a:ln>
      </a:spPr>
      <a:bodyPr wrap="square" lIns="72000" tIns="72000" rIns="72000" bIns="72000" rtlCol="0" anchor="ctr"/>
      <a:lstStyle>
        <a:defPPr algn="ctr" eaLnBrk="0" hangingPunct="0">
          <a:defRPr sz="1600" dirty="0" smtClean="0">
            <a:latin typeface="+mn-lt"/>
            <a:ea typeface="Verdana" pitchFamily="34" charset="0"/>
            <a:cs typeface="Verdana" pitchFamily="34" charset="0"/>
          </a:defRPr>
        </a:defPPr>
      </a:lst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wrap="square" lIns="0" tIns="0" rIns="0" bIns="0" rtlCol="0" anchor="ctr" anchorCtr="0">
        <a:spAutoFit/>
      </a:bodyPr>
      <a:lstStyle>
        <a:defPPr marL="285750" marR="0" indent="-285750" defTabSz="914400" eaLnBrk="0" fontAlgn="auto" latinLnBrk="0" hangingPunct="0">
          <a:spcBef>
            <a:spcPts val="0"/>
          </a:spcBef>
          <a:spcAft>
            <a:spcPts val="300"/>
          </a:spcAft>
          <a:buClr>
            <a:schemeClr val="accent1"/>
          </a:buClr>
          <a:buSzTx/>
          <a:buFont typeface="Arial" panose="020B0604020202020204" pitchFamily="34" charset="0"/>
          <a:buChar char="›"/>
          <a:tabLst/>
          <a:defRPr sz="1400" kern="0" dirty="0" smtClean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749EAD71-09AD-45FE-960B-73C2865BB125}" vid="{F9D62988-93B5-44F7-ADD7-A6721444E7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797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DengXian</vt:lpstr>
      <vt:lpstr>SimSun</vt:lpstr>
      <vt:lpstr>仿宋</vt:lpstr>
      <vt:lpstr>Arial</vt:lpstr>
      <vt:lpstr>Verdana</vt:lpstr>
      <vt:lpstr>IFX_Template_2015_4_3</vt:lpstr>
      <vt:lpstr>2021年家电电控方案创新周 – （方案提供公司简介）</vt:lpstr>
      <vt:lpstr>2021年家电电控方案创新周 – （方案介绍）</vt:lpstr>
      <vt:lpstr>2021年家电电控方案创新周 – （方案介绍）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FY2021 - GC, IPC Regional BB_v0.01</dc:title>
  <dc:creator/>
  <dc:description>Regional Ecosystem</dc:description>
  <cp:lastModifiedBy/>
  <cp:revision>1</cp:revision>
  <cp:lastPrinted>2004-03-02T21:24:15Z</cp:lastPrinted>
  <dcterms:created xsi:type="dcterms:W3CDTF">2016-09-08T12:53:38Z</dcterms:created>
  <dcterms:modified xsi:type="dcterms:W3CDTF">2021-04-26T09:40:33Z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Version">
    <vt:lpwstr>v.02.00.01-2016-05-01</vt:lpwstr>
  </property>
  <property fmtid="{D5CDD505-2E9C-101B-9397-08002B2CF9AE}" pid="3" name="TemplateCompany">
    <vt:lpwstr>IFX</vt:lpwstr>
  </property>
  <property fmtid="{D5CDD505-2E9C-101B-9397-08002B2CF9AE}" pid="4" name="ConfidentialityMarking">
    <vt:lpwstr>confidential</vt:lpwstr>
  </property>
  <property fmtid="{D5CDD505-2E9C-101B-9397-08002B2CF9AE}" pid="5" name="AdditionalMarking">
    <vt:lpwstr/>
  </property>
  <property fmtid="{D5CDD505-2E9C-101B-9397-08002B2CF9AE}" pid="6" name="Owner">
    <vt:lpwstr/>
  </property>
  <property fmtid="{D5CDD505-2E9C-101B-9397-08002B2CF9AE}" pid="7" name="DocumentID">
    <vt:lpwstr/>
  </property>
  <property fmtid="{D5CDD505-2E9C-101B-9397-08002B2CF9AE}" pid="8" name="DocumentVersion">
    <vt:lpwstr/>
  </property>
  <property fmtid="{D5CDD505-2E9C-101B-9397-08002B2CF9AE}" pid="9" name="Proprietary">
    <vt:lpwstr/>
  </property>
  <property fmtid="{D5CDD505-2E9C-101B-9397-08002B2CF9AE}" pid="10" name="ContentTypeId">
    <vt:lpwstr>0x0101009EEB4131813EFA489CBBD5A0D1E89FFE</vt:lpwstr>
  </property>
  <property fmtid="{D5CDD505-2E9C-101B-9397-08002B2CF9AE}" pid="11" name="Presentation">
    <vt:lpwstr>FY2021 - GC, IPC Regional BB_v0.01</vt:lpwstr>
  </property>
  <property fmtid="{D5CDD505-2E9C-101B-9397-08002B2CF9AE}" pid="12" name="SlideDescription">
    <vt:lpwstr>Regional Ecosystem</vt:lpwstr>
  </property>
</Properties>
</file>